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60" r:id="rId4"/>
    <p:sldId id="259" r:id="rId5"/>
  </p:sldIdLst>
  <p:sldSz cx="6858000" cy="9144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FD7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 autoAdjust="0"/>
  </p:normalViewPr>
  <p:slideViewPr>
    <p:cSldViewPr>
      <p:cViewPr>
        <p:scale>
          <a:sx n="120" d="100"/>
          <a:sy n="120" d="100"/>
        </p:scale>
        <p:origin x="-744" y="19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27ED1E-CC94-4514-82C7-F29FE9E1FA71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E4EA3-A38D-4548-A595-503EFFF93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E4EA3-A38D-4548-A595-503EFFF9314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0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EE413-17A8-4D45-AB86-CABB5991A0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6129-1DE8-459C-B0D1-56B49262C5BA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4DF3-3A9E-4DBF-B811-C2861F7DA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479C-792E-4340-BB5E-7B219AB501BA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E4DF-7028-4F91-8C4B-030E452C8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D3FB-D9A3-406A-8EEC-AA5B000CBE69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F6AC-68A8-467F-A8CE-64BECE67C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4B66-1B77-4E8B-A674-97F65F6474D9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A484-F81E-4885-8667-9E92AD85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8BB4-7B24-45BD-AAFF-76613E3DF8BF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ADA7-9954-443A-9A8E-2BFD79B41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7595-D90C-4D4E-912F-F0A214E30A53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74AF-D44E-4CB9-98DC-EA040D97B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29B8-62DF-4ABC-AFFA-512845DB2E7E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DF2B-2465-4488-B249-26442A1E4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F7A8-E1F9-4854-8FEE-C8F655E69E3E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A51F-1155-4C6C-A275-24C8F109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E3BA-6F0E-49F7-A00A-A12ADA707D88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5951-2A2B-4911-9C6A-D9B389C90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0371-FE56-4151-8F7D-19FCDE1ECE63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3DD5-83E1-4024-B6AC-CFC42094E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21B62-2956-422D-8F8C-F8E363144D5F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00E2-994B-4474-BBD6-123D694B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7FF812-BB08-4616-B62D-88687571EB90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45EE39-BCA8-4002-ADAB-754C3A406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batannar@rambler.ru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batannar@rambler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sabatannar@rambler.ru,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abatannar@rambler.ru,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sabatannar@rambler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1483617"/>
            <a:ext cx="2592286" cy="19422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stA="22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3" y="827088"/>
            <a:ext cx="6705388" cy="1080616"/>
          </a:xfrm>
          <a:noFill/>
          <a:effectLst>
            <a:glow rad="1270000">
              <a:schemeClr val="accent3">
                <a:satMod val="175000"/>
                <a:alpha val="0"/>
              </a:schemeClr>
            </a:glow>
            <a:softEdge rad="63500"/>
          </a:effectLst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8000"/>
                </a:solidFill>
              </a:rPr>
              <a:t>ПРАЙС-ЛИСТ     </a:t>
            </a:r>
            <a:br>
              <a:rPr lang="ru-RU" sz="1600" b="1" dirty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на размещение рекламы, информационных материалов, социальной рекламы </a:t>
            </a:r>
            <a:r>
              <a:rPr lang="ru-RU" sz="1600" b="1" dirty="0">
                <a:solidFill>
                  <a:srgbClr val="008000"/>
                </a:solidFill>
              </a:rPr>
              <a:t/>
            </a:r>
            <a:br>
              <a:rPr lang="ru-RU" sz="1600" b="1" dirty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в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</a:rPr>
              <a:t>электронной  газете </a:t>
            </a:r>
            <a:r>
              <a:rPr lang="ru-RU" sz="1600" b="1" dirty="0">
                <a:solidFill>
                  <a:srgbClr val="008000"/>
                </a:solidFill>
              </a:rPr>
              <a:t>«Саба та</a:t>
            </a:r>
            <a:r>
              <a:rPr lang="tt-RU" sz="1600" b="1" dirty="0">
                <a:solidFill>
                  <a:srgbClr val="008000"/>
                </a:solidFill>
              </a:rPr>
              <a:t>ңнары</a:t>
            </a:r>
            <a:r>
              <a:rPr lang="ru-RU" sz="1600" b="1" dirty="0" smtClean="0">
                <a:solidFill>
                  <a:srgbClr val="008000"/>
                </a:solidFill>
              </a:rPr>
              <a:t>» - </a:t>
            </a:r>
            <a:r>
              <a:rPr lang="en-US" sz="1600" b="1" dirty="0" smtClean="0">
                <a:solidFill>
                  <a:srgbClr val="008000"/>
                </a:solidFill>
              </a:rPr>
              <a:t>saby-rt.ru</a:t>
            </a:r>
            <a:r>
              <a:rPr lang="ru-RU" sz="1600" b="1" dirty="0" smtClean="0">
                <a:solidFill>
                  <a:srgbClr val="008000"/>
                </a:solidFill>
              </a:rPr>
              <a:t> 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100" i="1" dirty="0" smtClean="0">
                <a:solidFill>
                  <a:srgbClr val="008000"/>
                </a:solidFill>
              </a:rPr>
              <a:t>Утвержден: приказом  руководителя филиала АО «ТАТМЕДИА» «Редакция газеты «</a:t>
            </a:r>
            <a:r>
              <a:rPr lang="ru-RU" sz="1100" i="1" dirty="0" err="1" smtClean="0">
                <a:solidFill>
                  <a:srgbClr val="008000"/>
                </a:solidFill>
              </a:rPr>
              <a:t>Саба</a:t>
            </a:r>
            <a:r>
              <a:rPr lang="ru-RU" sz="1100" i="1" dirty="0" smtClean="0">
                <a:solidFill>
                  <a:srgbClr val="008000"/>
                </a:solidFill>
              </a:rPr>
              <a:t> </a:t>
            </a:r>
            <a:r>
              <a:rPr lang="ru-RU" sz="1100" i="1" dirty="0" err="1" smtClean="0">
                <a:solidFill>
                  <a:srgbClr val="008000"/>
                </a:solidFill>
              </a:rPr>
              <a:t>таннары</a:t>
            </a:r>
            <a:r>
              <a:rPr lang="ru-RU" sz="1100" i="1" dirty="0" smtClean="0">
                <a:solidFill>
                  <a:srgbClr val="008000"/>
                </a:solidFill>
              </a:rPr>
              <a:t>» </a:t>
            </a:r>
            <a:br>
              <a:rPr lang="ru-RU" sz="1100" i="1" dirty="0" smtClean="0">
                <a:solidFill>
                  <a:srgbClr val="008000"/>
                </a:solidFill>
              </a:rPr>
            </a:br>
            <a:r>
              <a:rPr lang="ru-RU" sz="1100" i="1" dirty="0" smtClean="0">
                <a:solidFill>
                  <a:srgbClr val="008000"/>
                </a:solidFill>
              </a:rPr>
              <a:t>№</a:t>
            </a:r>
            <a:r>
              <a:rPr lang="ru-RU" sz="1100" i="1" dirty="0" smtClean="0">
                <a:solidFill>
                  <a:srgbClr val="008000"/>
                </a:solidFill>
              </a:rPr>
              <a:t>29</a:t>
            </a:r>
            <a:r>
              <a:rPr lang="ru-RU" sz="1100" i="1" dirty="0" smtClean="0">
                <a:solidFill>
                  <a:srgbClr val="008000"/>
                </a:solidFill>
              </a:rPr>
              <a:t>    </a:t>
            </a:r>
            <a:r>
              <a:rPr lang="ru-RU" sz="1100" i="1" dirty="0" smtClean="0">
                <a:solidFill>
                  <a:srgbClr val="008000"/>
                </a:solidFill>
              </a:rPr>
              <a:t>от  </a:t>
            </a:r>
            <a:r>
              <a:rPr lang="ru-RU" sz="1100" i="1" dirty="0" smtClean="0">
                <a:solidFill>
                  <a:srgbClr val="008000"/>
                </a:solidFill>
              </a:rPr>
              <a:t>28</a:t>
            </a:r>
            <a:r>
              <a:rPr lang="ru-RU" sz="1100" i="1" dirty="0" smtClean="0">
                <a:solidFill>
                  <a:srgbClr val="008000"/>
                </a:solidFill>
              </a:rPr>
              <a:t>.04.2022 </a:t>
            </a:r>
            <a:r>
              <a:rPr lang="ru-RU" sz="1100" i="1" dirty="0" smtClean="0">
                <a:solidFill>
                  <a:srgbClr val="008000"/>
                </a:solidFill>
              </a:rPr>
              <a:t>года.  Вступает в силу  </a:t>
            </a:r>
            <a:r>
              <a:rPr lang="ru-RU" sz="1100" i="1" dirty="0" smtClean="0">
                <a:solidFill>
                  <a:srgbClr val="008000"/>
                </a:solidFill>
              </a:rPr>
              <a:t>01</a:t>
            </a:r>
            <a:r>
              <a:rPr lang="ru-RU" sz="1100" i="1" dirty="0" smtClean="0">
                <a:solidFill>
                  <a:srgbClr val="008000"/>
                </a:solidFill>
              </a:rPr>
              <a:t>.05.2022 </a:t>
            </a:r>
            <a:r>
              <a:rPr lang="ru-RU" sz="1100" i="1" dirty="0" smtClean="0">
                <a:solidFill>
                  <a:srgbClr val="008000"/>
                </a:solidFill>
              </a:rPr>
              <a:t>г.</a:t>
            </a:r>
            <a:br>
              <a:rPr lang="ru-RU" sz="1100" i="1" dirty="0" smtClean="0">
                <a:solidFill>
                  <a:srgbClr val="008000"/>
                </a:solidFill>
              </a:rPr>
            </a:br>
            <a:endParaRPr lang="ru-RU" sz="1100" b="1" i="1" dirty="0">
              <a:solidFill>
                <a:srgbClr val="008000"/>
              </a:solidFill>
            </a:endParaRP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4"/>
          <a:srcRect b="20946"/>
          <a:stretch>
            <a:fillRect/>
          </a:stretch>
        </p:blipFill>
        <p:spPr bwMode="auto">
          <a:xfrm>
            <a:off x="547365" y="73026"/>
            <a:ext cx="3673723" cy="7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186217" y="1835696"/>
            <a:ext cx="4178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8000"/>
                </a:solidFill>
                <a:latin typeface="+mn-lt"/>
              </a:rPr>
              <a:t>Сайт газеты </a:t>
            </a:r>
            <a:r>
              <a:rPr lang="ru-RU" sz="800" b="1" dirty="0">
                <a:solidFill>
                  <a:srgbClr val="008000"/>
                </a:solidFill>
                <a:latin typeface="+mn-lt"/>
              </a:rPr>
              <a:t>«Саба та</a:t>
            </a:r>
            <a:r>
              <a:rPr lang="tt-RU" sz="800" b="1" dirty="0">
                <a:solidFill>
                  <a:srgbClr val="008000"/>
                </a:solidFill>
                <a:latin typeface="+mn-lt"/>
              </a:rPr>
              <a:t>ңнары</a:t>
            </a:r>
            <a:r>
              <a:rPr lang="ru-RU" sz="800" b="1" dirty="0" smtClean="0">
                <a:solidFill>
                  <a:srgbClr val="008000"/>
                </a:solidFill>
                <a:latin typeface="+mn-lt"/>
              </a:rPr>
              <a:t>» является главным источником оперативных </a:t>
            </a:r>
            <a:r>
              <a:rPr lang="ru-RU" sz="800" b="1" dirty="0">
                <a:solidFill>
                  <a:srgbClr val="008000"/>
                </a:solidFill>
                <a:latin typeface="+mn-lt"/>
              </a:rPr>
              <a:t>новостей и всех </a:t>
            </a:r>
            <a:r>
              <a:rPr lang="ru-RU" sz="800" b="1" dirty="0" smtClean="0">
                <a:solidFill>
                  <a:srgbClr val="008000"/>
                </a:solidFill>
                <a:latin typeface="+mn-lt"/>
              </a:rPr>
              <a:t>событий происходящих в Сабинском районе. </a:t>
            </a:r>
          </a:p>
          <a:p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Посетителей </a:t>
            </a:r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за </a:t>
            </a:r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месяц: </a:t>
            </a:r>
            <a:r>
              <a:rPr lang="ru-RU" sz="800" dirty="0" smtClean="0">
                <a:latin typeface="Calibri" pitchFamily="34" charset="0"/>
              </a:rPr>
              <a:t>800-1000</a:t>
            </a:r>
            <a:endParaRPr lang="ru-RU" sz="800" dirty="0">
              <a:latin typeface="Calibri" pitchFamily="34" charset="0"/>
            </a:endParaRPr>
          </a:p>
          <a:p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П</a:t>
            </a:r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осетителей за день: </a:t>
            </a:r>
            <a:r>
              <a:rPr lang="ru-RU" sz="800" dirty="0" smtClean="0">
                <a:latin typeface="Calibri" pitchFamily="34" charset="0"/>
              </a:rPr>
              <a:t>1000</a:t>
            </a:r>
          </a:p>
          <a:p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П</a:t>
            </a:r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росмотров </a:t>
            </a:r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за </a:t>
            </a:r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месяц: </a:t>
            </a:r>
            <a:r>
              <a:rPr lang="ru-RU" sz="800" dirty="0" smtClean="0">
                <a:latin typeface="Calibri" pitchFamily="34" charset="0"/>
              </a:rPr>
              <a:t>40 000</a:t>
            </a:r>
            <a:endParaRPr lang="ru-RU" sz="800" dirty="0">
              <a:latin typeface="Calibri" pitchFamily="34" charset="0"/>
            </a:endParaRPr>
          </a:p>
          <a:p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П</a:t>
            </a:r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росмотров </a:t>
            </a:r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за </a:t>
            </a:r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день: </a:t>
            </a:r>
            <a:r>
              <a:rPr lang="ru-RU" sz="800" dirty="0" smtClean="0">
                <a:latin typeface="Calibri" pitchFamily="34" charset="0"/>
              </a:rPr>
              <a:t>1000-1900</a:t>
            </a:r>
            <a:endParaRPr lang="ru-RU" sz="800" dirty="0">
              <a:latin typeface="Calibri" pitchFamily="34" charset="0"/>
            </a:endParaRPr>
          </a:p>
          <a:p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Язык</a:t>
            </a:r>
            <a:r>
              <a:rPr lang="ru-RU" sz="800" b="1" dirty="0">
                <a:solidFill>
                  <a:srgbClr val="008000"/>
                </a:solidFill>
                <a:latin typeface="Calibri" pitchFamily="34" charset="0"/>
              </a:rPr>
              <a:t>:</a:t>
            </a:r>
            <a:r>
              <a:rPr lang="ru-RU" sz="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</a:rPr>
              <a:t>татарский</a:t>
            </a:r>
          </a:p>
          <a:p>
            <a:r>
              <a:rPr lang="ru-RU" sz="800" b="1" dirty="0" smtClean="0">
                <a:solidFill>
                  <a:srgbClr val="008000"/>
                </a:solidFill>
                <a:latin typeface="Calibri" pitchFamily="34" charset="0"/>
              </a:rPr>
              <a:t>Представительства в социальных сетях: </a:t>
            </a:r>
            <a:r>
              <a:rPr lang="ru-RU" sz="800" dirty="0" smtClean="0">
                <a:latin typeface="Calibri" pitchFamily="34" charset="0"/>
              </a:rPr>
              <a:t>Вконтакте, </a:t>
            </a:r>
            <a:r>
              <a:rPr lang="en-US" sz="800" dirty="0" smtClean="0">
                <a:latin typeface="Calibri" pitchFamily="34" charset="0"/>
              </a:rPr>
              <a:t>Twitter, </a:t>
            </a:r>
            <a:r>
              <a:rPr lang="ru-RU" sz="800" dirty="0" smtClean="0">
                <a:latin typeface="Calibri" pitchFamily="34" charset="0"/>
              </a:rPr>
              <a:t>Одноклассники,</a:t>
            </a:r>
            <a:r>
              <a:rPr lang="en-US" sz="800" dirty="0" smtClean="0">
                <a:latin typeface="Calibri" pitchFamily="34" charset="0"/>
              </a:rPr>
              <a:t> t</a:t>
            </a:r>
            <a:r>
              <a:rPr lang="en-US" sz="800" dirty="0" smtClean="0"/>
              <a:t>elegram</a:t>
            </a:r>
          </a:p>
          <a:p>
            <a:r>
              <a:rPr lang="ru-RU" sz="800" dirty="0" smtClean="0">
                <a:latin typeface="Calibri" pitchFamily="34" charset="0"/>
              </a:rPr>
              <a:t>Совокупное число подписчиков: 16785</a:t>
            </a: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-603250" y="27003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5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3216" y="73025"/>
            <a:ext cx="8763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07416"/>
              </p:ext>
            </p:extLst>
          </p:nvPr>
        </p:nvGraphicFramePr>
        <p:xfrm>
          <a:off x="291513" y="3374579"/>
          <a:ext cx="6305839" cy="4630185"/>
        </p:xfrm>
        <a:graphic>
          <a:graphicData uri="http://schemas.openxmlformats.org/drawingml/2006/table">
            <a:tbl>
              <a:tblPr firstRow="1" firstCol="1" lastRow="1" lastCol="1" bandRow="1">
                <a:tableStyleId>{D7AC3CCA-C797-4891-BE02-D94E43425B78}</a:tableStyleId>
              </a:tblPr>
              <a:tblGrid>
                <a:gridCol w="329175"/>
                <a:gridCol w="4032448"/>
                <a:gridCol w="1008112"/>
                <a:gridCol w="936104"/>
              </a:tblGrid>
              <a:tr h="143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№</a:t>
                      </a:r>
                      <a:endParaRPr lang="ru-RU" sz="1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Наименование</a:t>
                      </a:r>
                      <a:endParaRPr lang="ru-RU" sz="1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Длительность</a:t>
                      </a:r>
                      <a:endParaRPr lang="ru-RU" sz="1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Цена</a:t>
                      </a:r>
                      <a:endParaRPr lang="ru-RU" sz="1000" u="none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dirty="0" smtClean="0">
                          <a:effectLst/>
                        </a:rPr>
                        <a:t>1</a:t>
                      </a: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в</a:t>
                      </a:r>
                      <a:r>
                        <a:rPr lang="ru-RU" sz="800" u="none" baseline="0" dirty="0" smtClean="0">
                          <a:effectLst/>
                        </a:rPr>
                        <a:t> левой колонке размером 248Х200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неделя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450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dirty="0" smtClean="0">
                          <a:effectLst/>
                        </a:rPr>
                        <a:t>2</a:t>
                      </a: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на левой колонке в ленте Татар Информ </a:t>
                      </a:r>
                      <a:r>
                        <a:rPr lang="en-US" sz="800" u="none" dirty="0" smtClean="0">
                          <a:effectLst/>
                        </a:rPr>
                        <a:t>#1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248X200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400 руб.</a:t>
                      </a:r>
                      <a:endParaRPr lang="ru-RU" sz="7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900" u="none" dirty="0" smtClean="0">
                          <a:effectLst/>
                        </a:rPr>
                        <a:t>3</a:t>
                      </a: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на левой колонке в ленте Татар Информ</a:t>
                      </a:r>
                      <a:r>
                        <a:rPr lang="en-US" sz="800" u="none" dirty="0" smtClean="0">
                          <a:effectLst/>
                        </a:rPr>
                        <a:t> #2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248X200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350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dirty="0" smtClean="0">
                          <a:effectLst/>
                        </a:rPr>
                        <a:t>4</a:t>
                      </a: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на левой колонке в ленте Татар Информ</a:t>
                      </a:r>
                      <a:r>
                        <a:rPr lang="en-US" sz="800" u="none" dirty="0" smtClean="0">
                          <a:effectLst/>
                        </a:rPr>
                        <a:t> #3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248X200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300 руб.</a:t>
                      </a:r>
                      <a:endParaRPr lang="ru-RU" sz="7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dirty="0" smtClean="0"/>
                        <a:t>5</a:t>
                      </a:r>
                      <a:endParaRPr lang="ru-RU" sz="900" b="1" i="0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/>
                        <a:t>Баннер в</a:t>
                      </a:r>
                      <a:r>
                        <a:rPr lang="ru-RU" sz="800" u="none" baseline="0" dirty="0" smtClean="0"/>
                        <a:t> правой колонке размером 240Х400</a:t>
                      </a:r>
                      <a:endParaRPr lang="ru-RU" sz="800" b="0" i="0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650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/>
                        <a:t>Баннер в тексте новостей 912Х400</a:t>
                      </a:r>
                      <a:endParaRPr lang="ru-RU" sz="800" b="1" i="0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450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Поздравления на главной странице на сайте.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300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Реклама и Объявления (не более 15 слов) на главной странице (далее</a:t>
                      </a:r>
                      <a:r>
                        <a:rPr lang="ru-RU" sz="800" u="none" baseline="0" dirty="0" smtClean="0">
                          <a:effectLst/>
                        </a:rPr>
                        <a:t> за каждое слово + 3 рубля)</a:t>
                      </a:r>
                      <a:r>
                        <a:rPr lang="ru-RU" sz="800" u="none" dirty="0" smtClean="0">
                          <a:effectLst/>
                        </a:rPr>
                        <a:t> 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/>
                        <a:t>(размещение  объявления о находке – бесплатно).</a:t>
                      </a:r>
                      <a:endParaRPr lang="ru-RU" sz="800" b="1" i="1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70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baseline="0" dirty="0" smtClean="0">
                          <a:effectLst/>
                        </a:rPr>
                        <a:t>Объявления  на сайте (поздравления, услуги, товары, работа) напечатанные в газете</a:t>
                      </a:r>
                      <a:endParaRPr lang="ru-RU" sz="80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30</a:t>
                      </a:r>
                      <a:r>
                        <a:rPr lang="en-US" sz="700" u="none" dirty="0" smtClean="0">
                          <a:effectLst/>
                        </a:rPr>
                        <a:t> </a:t>
                      </a:r>
                      <a:r>
                        <a:rPr lang="ru-RU" sz="700" u="none" dirty="0" smtClean="0">
                          <a:effectLst/>
                        </a:rPr>
                        <a:t>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Реклама, объявления ВК напечатанные в газете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70 руб.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2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10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u="non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Информационное сообщение не являющееся рекламой (Публикуется как новость).</a:t>
                      </a:r>
                      <a:endParaRPr lang="ru-RU" sz="8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300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+фото</a:t>
                      </a:r>
                      <a:r>
                        <a:rPr lang="ru-RU" sz="700" u="none" baseline="0" dirty="0" smtClean="0">
                          <a:effectLst/>
                        </a:rPr>
                        <a:t> 10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2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Информационное сообщение являющееся рекламой (Публикуется как новость).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320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+фото</a:t>
                      </a:r>
                      <a:r>
                        <a:rPr lang="ru-RU" sz="700" u="none" baseline="0" dirty="0" smtClean="0">
                          <a:effectLst/>
                        </a:rPr>
                        <a:t> 10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u="none" dirty="0" smtClean="0">
                          <a:effectLst/>
                          <a:latin typeface="+mn-lt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Благодарность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(благодарность от погорельцев, больных и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нуждающихся - бесплатно).</a:t>
                      </a:r>
                      <a:endParaRPr lang="ru-RU" sz="800" i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155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8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u="none" baseline="0" dirty="0" smtClean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Фоторепортаж</a:t>
                      </a:r>
                      <a:r>
                        <a:rPr lang="ru-RU" sz="800" u="none" baseline="0" dirty="0" smtClean="0">
                          <a:effectLst/>
                        </a:rPr>
                        <a:t>  до 15 фото включая текст </a:t>
                      </a:r>
                      <a:r>
                        <a:rPr lang="ru-RU" sz="800" u="none" dirty="0" smtClean="0">
                          <a:effectLst/>
                        </a:rPr>
                        <a:t>(Публикуется как новость).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250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u="none" baseline="0" dirty="0" smtClean="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Закрепленная реклама  в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  (в группе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 та</a:t>
                      </a:r>
                      <a:r>
                        <a:rPr lang="tt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ңнары”)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неделя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600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u="none" baseline="0" dirty="0" smtClean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в социальных сетях (на выбор  </a:t>
                      </a:r>
                      <a:r>
                        <a:rPr lang="en-US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О</a:t>
                      </a:r>
                      <a:r>
                        <a:rPr lang="en-US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K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 Twitter)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70 </a:t>
                      </a:r>
                      <a:r>
                        <a:rPr lang="ru-RU" sz="700" u="none" dirty="0" err="1" smtClean="0">
                          <a:effectLst/>
                          <a:latin typeface="+mn-lt"/>
                          <a:ea typeface="Times New Roman"/>
                        </a:rPr>
                        <a:t>руб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u="none" baseline="0" dirty="0" smtClean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в  </a:t>
                      </a:r>
                      <a:r>
                        <a:rPr lang="en-US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Telegram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dirty="0" smtClean="0">
                          <a:effectLst/>
                          <a:latin typeface="+mn-lt"/>
                          <a:ea typeface="Times New Roman"/>
                        </a:rPr>
                        <a:t>160 </a:t>
                      </a: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u="none" baseline="0" dirty="0" smtClean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в  посте  ВК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200 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u="none" baseline="0" dirty="0" smtClean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в 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сторис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 ВК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100 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91513" y="8357805"/>
            <a:ext cx="631488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/>
              <a:t>Изготовление видео роликов журналистами на каждый </a:t>
            </a:r>
            <a:r>
              <a:rPr lang="ru-RU" sz="800" b="1" dirty="0" err="1" smtClean="0"/>
              <a:t>месенджер</a:t>
            </a:r>
            <a:r>
              <a:rPr lang="ru-RU" sz="800" b="1" dirty="0" smtClean="0"/>
              <a:t> (съемка, монтаж)  -2000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/>
              <a:t>Изготовление баннера </a:t>
            </a:r>
            <a:r>
              <a:rPr lang="ru-RU" sz="800" b="1" dirty="0"/>
              <a:t>– 200 </a:t>
            </a:r>
            <a:r>
              <a:rPr lang="ru-RU" sz="800" b="1" dirty="0" err="1"/>
              <a:t>руб</a:t>
            </a:r>
            <a:r>
              <a:rPr lang="ru-RU" sz="800" b="1" dirty="0"/>
              <a:t>, услуги  </a:t>
            </a:r>
            <a:r>
              <a:rPr lang="ru-RU" sz="800" b="1" dirty="0" smtClean="0"/>
              <a:t>журналиста +25%</a:t>
            </a:r>
            <a:endParaRPr lang="ru-RU" sz="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13" y="3159135"/>
            <a:ext cx="58444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Calibri" pitchFamily="34" charset="0"/>
              </a:rPr>
              <a:t>цены с учетом НДС 20% </a:t>
            </a:r>
            <a:endParaRPr lang="ru-RU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309003" y="8676456"/>
            <a:ext cx="471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n-lt"/>
              </a:rPr>
              <a:t>Дата и время выхода постов в соц. </a:t>
            </a:r>
            <a:r>
              <a:rPr lang="ru-RU" sz="700" dirty="0">
                <a:latin typeface="+mn-lt"/>
              </a:rPr>
              <a:t>с</a:t>
            </a:r>
            <a:r>
              <a:rPr lang="ru-RU" sz="700" dirty="0" smtClean="0">
                <a:latin typeface="+mn-lt"/>
              </a:rPr>
              <a:t>етях оговаривается в приложении к договору, но не более  2 постов в день.</a:t>
            </a:r>
          </a:p>
          <a:p>
            <a:r>
              <a:rPr lang="ru-RU" sz="700" dirty="0" smtClean="0">
                <a:latin typeface="+mn-lt"/>
              </a:rPr>
              <a:t>Цены указаны с учетом НДС 20 %</a:t>
            </a:r>
            <a:endParaRPr lang="ru-RU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2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b="20946"/>
          <a:stretch>
            <a:fillRect/>
          </a:stretch>
        </p:blipFill>
        <p:spPr bwMode="auto">
          <a:xfrm>
            <a:off x="547365" y="107950"/>
            <a:ext cx="3817739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216" y="73025"/>
            <a:ext cx="8763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Алсу\Desktop\прайс-лист сайт номер размы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6" y="1043607"/>
            <a:ext cx="5835654" cy="70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су\Desktop\Работа сайт\Прайс-лист\прайс-лист сайт 2018 июнь\Безымян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6" y="1259633"/>
            <a:ext cx="5835654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2132856" y="8897779"/>
            <a:ext cx="2719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Оговорка не является публичной офертой</a:t>
            </a:r>
            <a:endParaRPr lang="ru-RU" sz="1000" dirty="0"/>
          </a:p>
        </p:txBody>
      </p: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543003" y="8134631"/>
            <a:ext cx="5861736" cy="763148"/>
            <a:chOff x="325792" y="8440341"/>
            <a:chExt cx="6321808" cy="6856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34090" y="8440341"/>
              <a:ext cx="6313510" cy="68565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325792" y="8440341"/>
              <a:ext cx="5270242" cy="61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СВЯЖИТЕСЬ С НАМИ И ВЫЯСНИТЕ ВСЕ САМЫЕ ЛУЧШИЕ УСЛОВИЯ ДЛЯ ВАС!</a:t>
              </a:r>
            </a:p>
            <a:p>
              <a:r>
                <a:rPr lang="ru-RU" sz="9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Адрес</a:t>
              </a:r>
              <a:r>
                <a:rPr lang="ru-RU" sz="9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: 422060, РТ, п.г.т</a:t>
              </a:r>
              <a:r>
                <a:rPr lang="ru-RU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 Богатые </a:t>
              </a:r>
              <a:r>
                <a:rPr lang="ru-RU" sz="9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Сабы,ул.Тукая, 95.</a:t>
              </a:r>
            </a:p>
            <a:p>
              <a:r>
                <a:rPr lang="ru-RU" sz="9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Тел/факс: </a:t>
              </a:r>
              <a:r>
                <a:rPr lang="ru-RU" sz="9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8(84362</a:t>
              </a:r>
              <a:r>
                <a:rPr lang="ru-RU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) 2-35-09</a:t>
              </a:r>
            </a:p>
            <a:p>
              <a:r>
                <a:rPr lang="ru-RU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Е-</a:t>
              </a:r>
              <a:r>
                <a:rPr lang="en-US" sz="9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mail</a:t>
              </a:r>
              <a:r>
                <a:rPr lang="en-US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hlinkClick r:id="rId6"/>
                </a:rPr>
                <a:t>sabatannar@rambler.ru</a:t>
              </a:r>
              <a:r>
                <a:rPr lang="ru-RU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9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u="sng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saba-tannary@tatmedia.com</a:t>
              </a:r>
              <a:endParaRPr lang="ru-RU" sz="900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1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4984" y="2165826"/>
            <a:ext cx="3635130" cy="36303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stA="22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01" y="819339"/>
            <a:ext cx="6741368" cy="1584176"/>
          </a:xfrm>
          <a:noFill/>
          <a:effectLst>
            <a:glow rad="1270000">
              <a:schemeClr val="accent3">
                <a:satMod val="175000"/>
                <a:alpha val="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pPr eaLnBrk="1" hangingPunct="1"/>
            <a:r>
              <a:rPr lang="ru-RU" sz="1600" b="1" dirty="0" smtClean="0">
                <a:solidFill>
                  <a:srgbClr val="008000"/>
                </a:solidFill>
              </a:rPr>
              <a:t>ПРАЙС-ЛИСТ     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на публикацию рекламы, 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информационных материалов, социальной рекламы 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в  газете «</a:t>
            </a:r>
            <a:r>
              <a:rPr lang="ru-RU" sz="1600" b="1" dirty="0" err="1" smtClean="0">
                <a:solidFill>
                  <a:srgbClr val="008000"/>
                </a:solidFill>
              </a:rPr>
              <a:t>Саба</a:t>
            </a:r>
            <a:r>
              <a:rPr lang="ru-RU" sz="1600" b="1" dirty="0" smtClean="0">
                <a:solidFill>
                  <a:srgbClr val="008000"/>
                </a:solidFill>
              </a:rPr>
              <a:t> та</a:t>
            </a:r>
            <a:r>
              <a:rPr lang="tt-RU" sz="1600" b="1" dirty="0" smtClean="0">
                <a:solidFill>
                  <a:srgbClr val="008000"/>
                </a:solidFill>
              </a:rPr>
              <a:t>ңнары</a:t>
            </a:r>
            <a:r>
              <a:rPr lang="ru-RU" sz="1600" b="1" dirty="0" smtClean="0">
                <a:solidFill>
                  <a:srgbClr val="008000"/>
                </a:solidFill>
              </a:rPr>
              <a:t>» 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100" i="1" dirty="0" smtClean="0">
                <a:solidFill>
                  <a:srgbClr val="008000"/>
                </a:solidFill>
              </a:rPr>
              <a:t>УТВЕРЖДЕН: Приказом руководителя филиала АО «ТАТМЕДИА» </a:t>
            </a:r>
            <a:br>
              <a:rPr lang="ru-RU" sz="1100" i="1" dirty="0" smtClean="0">
                <a:solidFill>
                  <a:srgbClr val="008000"/>
                </a:solidFill>
              </a:rPr>
            </a:br>
            <a:r>
              <a:rPr lang="ru-RU" sz="1100" i="1" dirty="0" smtClean="0">
                <a:solidFill>
                  <a:srgbClr val="008000"/>
                </a:solidFill>
              </a:rPr>
              <a:t>«Редакция газеты «</a:t>
            </a:r>
            <a:r>
              <a:rPr lang="ru-RU" sz="1100" i="1" dirty="0" err="1" smtClean="0">
                <a:solidFill>
                  <a:srgbClr val="008000"/>
                </a:solidFill>
              </a:rPr>
              <a:t>Саба</a:t>
            </a:r>
            <a:r>
              <a:rPr lang="ru-RU" sz="1100" i="1" dirty="0" smtClean="0">
                <a:solidFill>
                  <a:srgbClr val="008000"/>
                </a:solidFill>
              </a:rPr>
              <a:t> </a:t>
            </a:r>
            <a:r>
              <a:rPr lang="ru-RU" sz="1100" i="1" dirty="0" err="1" smtClean="0">
                <a:solidFill>
                  <a:srgbClr val="008000"/>
                </a:solidFill>
              </a:rPr>
              <a:t>таннары</a:t>
            </a:r>
            <a:r>
              <a:rPr lang="ru-RU" sz="1100" i="1" dirty="0" smtClean="0">
                <a:solidFill>
                  <a:srgbClr val="008000"/>
                </a:solidFill>
              </a:rPr>
              <a:t>» </a:t>
            </a:r>
            <a:r>
              <a:rPr lang="ru-RU" sz="1100" i="1" dirty="0" smtClean="0">
                <a:solidFill>
                  <a:srgbClr val="008000"/>
                </a:solidFill>
              </a:rPr>
              <a:t>№</a:t>
            </a:r>
            <a:r>
              <a:rPr lang="ru-RU" sz="1100" i="1" dirty="0" smtClean="0">
                <a:solidFill>
                  <a:srgbClr val="008000"/>
                </a:solidFill>
              </a:rPr>
              <a:t>29</a:t>
            </a:r>
            <a:r>
              <a:rPr lang="ru-RU" sz="1100" i="1" dirty="0" smtClean="0">
                <a:solidFill>
                  <a:srgbClr val="008000"/>
                </a:solidFill>
              </a:rPr>
              <a:t>  </a:t>
            </a:r>
            <a:r>
              <a:rPr lang="ru-RU" sz="1100" i="1" dirty="0" smtClean="0">
                <a:solidFill>
                  <a:srgbClr val="008000"/>
                </a:solidFill>
              </a:rPr>
              <a:t>от </a:t>
            </a:r>
            <a:r>
              <a:rPr lang="ru-RU" sz="1100" i="1" dirty="0" smtClean="0">
                <a:solidFill>
                  <a:srgbClr val="008000"/>
                </a:solidFill>
              </a:rPr>
              <a:t>28</a:t>
            </a:r>
            <a:r>
              <a:rPr lang="ru-RU" sz="1100" i="1" dirty="0" smtClean="0">
                <a:solidFill>
                  <a:srgbClr val="008000"/>
                </a:solidFill>
              </a:rPr>
              <a:t>.04.2022 </a:t>
            </a:r>
            <a:r>
              <a:rPr lang="ru-RU" sz="1100" i="1" dirty="0" smtClean="0">
                <a:solidFill>
                  <a:srgbClr val="008000"/>
                </a:solidFill>
              </a:rPr>
              <a:t>года.  Вступает </a:t>
            </a:r>
            <a:r>
              <a:rPr lang="ru-RU" sz="1100" i="1" dirty="0">
                <a:solidFill>
                  <a:srgbClr val="008000"/>
                </a:solidFill>
              </a:rPr>
              <a:t>в силу  </a:t>
            </a:r>
            <a:r>
              <a:rPr lang="ru-RU" sz="1100" i="1" dirty="0" smtClean="0">
                <a:solidFill>
                  <a:srgbClr val="008000"/>
                </a:solidFill>
              </a:rPr>
              <a:t>01.05.2022 </a:t>
            </a:r>
            <a:r>
              <a:rPr lang="ru-RU" sz="1100" i="1" dirty="0" smtClean="0">
                <a:solidFill>
                  <a:srgbClr val="008000"/>
                </a:solidFill>
              </a:rPr>
              <a:t>г.</a:t>
            </a:r>
            <a:endParaRPr lang="ru-RU" sz="1100" b="1" i="1" dirty="0" smtClean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107950"/>
            <a:ext cx="3384550" cy="79216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800" b="1" u="sng" smtClean="0">
                <a:solidFill>
                  <a:srgbClr val="008000"/>
                </a:solidFill>
              </a:rPr>
              <a:t>Тел/факс: </a:t>
            </a:r>
            <a:r>
              <a:rPr lang="ru-RU" sz="800" smtClean="0">
                <a:solidFill>
                  <a:srgbClr val="008000"/>
                </a:solidFill>
              </a:rPr>
              <a:t>8(84362) 23758, 23858, 23509, 23058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u="sng" smtClean="0">
                <a:solidFill>
                  <a:srgbClr val="898989"/>
                </a:solidFill>
              </a:rPr>
              <a:t>Адрес</a:t>
            </a:r>
            <a:r>
              <a:rPr lang="ru-RU" sz="800" b="1" u="sng" smtClean="0">
                <a:solidFill>
                  <a:srgbClr val="008000"/>
                </a:solidFill>
              </a:rPr>
              <a:t>: </a:t>
            </a:r>
            <a:r>
              <a:rPr lang="ru-RU" sz="800" smtClean="0">
                <a:solidFill>
                  <a:srgbClr val="008000"/>
                </a:solidFill>
              </a:rPr>
              <a:t>422060, РТ, Сабинский район,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smtClean="0">
                <a:solidFill>
                  <a:srgbClr val="008000"/>
                </a:solidFill>
              </a:rPr>
              <a:t>п.г.т.Богатые Сабы, ул. Тукая, 95.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u="sng" smtClean="0">
                <a:solidFill>
                  <a:srgbClr val="008000"/>
                </a:solidFill>
              </a:rPr>
              <a:t>Е-</a:t>
            </a:r>
            <a:r>
              <a:rPr lang="en-US" sz="800" b="1" u="sng" smtClean="0">
                <a:solidFill>
                  <a:srgbClr val="008000"/>
                </a:solidFill>
              </a:rPr>
              <a:t>mail</a:t>
            </a:r>
            <a:r>
              <a:rPr lang="en-US" sz="800" smtClean="0">
                <a:solidFill>
                  <a:srgbClr val="008000"/>
                </a:solidFill>
              </a:rPr>
              <a:t>: </a:t>
            </a:r>
            <a:r>
              <a:rPr lang="en-US" sz="800" smtClean="0">
                <a:solidFill>
                  <a:srgbClr val="008000"/>
                </a:solidFill>
                <a:hlinkClick r:id="rId3"/>
              </a:rPr>
              <a:t>sabatannar@rambler.ru</a:t>
            </a:r>
            <a:r>
              <a:rPr lang="ru-RU" sz="800" smtClean="0">
                <a:solidFill>
                  <a:srgbClr val="008000"/>
                </a:solidFill>
                <a:latin typeface="Arial" charset="0"/>
              </a:rPr>
              <a:t>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smtClean="0">
                <a:solidFill>
                  <a:schemeClr val="tx1"/>
                </a:solidFill>
              </a:rPr>
              <a:t>             </a:t>
            </a:r>
            <a:r>
              <a:rPr lang="ru-RU" sz="800" u="sng" smtClean="0">
                <a:solidFill>
                  <a:schemeClr val="tx1"/>
                </a:solidFill>
                <a:hlinkClick r:id="rId4"/>
              </a:rPr>
              <a:t>saba-tannary@tatmedia.com</a:t>
            </a:r>
            <a:r>
              <a:rPr lang="ru-RU" sz="800" smtClean="0">
                <a:solidFill>
                  <a:srgbClr val="008000"/>
                </a:solidFill>
                <a:hlinkClick r:id="rId4"/>
              </a:rPr>
              <a:t> </a:t>
            </a:r>
            <a:endParaRPr lang="ru-RU" sz="80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800" b="1" u="sng" smtClean="0">
                <a:solidFill>
                  <a:srgbClr val="008000"/>
                </a:solidFill>
              </a:rPr>
              <a:t>Сайт: </a:t>
            </a:r>
            <a:r>
              <a:rPr lang="en-US" sz="800" smtClean="0">
                <a:solidFill>
                  <a:srgbClr val="008000"/>
                </a:solidFill>
              </a:rPr>
              <a:t>www.saby-rt.ru</a:t>
            </a: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5"/>
          <a:srcRect b="20946"/>
          <a:stretch>
            <a:fillRect/>
          </a:stretch>
        </p:blipFill>
        <p:spPr bwMode="auto">
          <a:xfrm>
            <a:off x="115888" y="107950"/>
            <a:ext cx="3241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157163" y="2339752"/>
            <a:ext cx="43513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Тематика  издания: </a:t>
            </a:r>
            <a:r>
              <a:rPr lang="ru-RU" sz="1200" dirty="0">
                <a:latin typeface="Calibri" pitchFamily="34" charset="0"/>
              </a:rPr>
              <a:t>общественно-политическая  газета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Совокупный подписной тираж</a:t>
            </a:r>
            <a:r>
              <a:rPr lang="ru-RU" sz="1200" b="1">
                <a:solidFill>
                  <a:srgbClr val="008000"/>
                </a:solidFill>
                <a:latin typeface="Calibri" pitchFamily="34" charset="0"/>
              </a:rPr>
              <a:t>:  </a:t>
            </a:r>
            <a:r>
              <a:rPr lang="ru-RU" sz="1200" b="1" smtClean="0">
                <a:solidFill>
                  <a:srgbClr val="008000"/>
                </a:solidFill>
                <a:latin typeface="Calibri" pitchFamily="34" charset="0"/>
              </a:rPr>
              <a:t>2300 </a:t>
            </a:r>
            <a:r>
              <a:rPr lang="tt-RU" sz="1200" smtClean="0">
                <a:latin typeface="Calibri" pitchFamily="34" charset="0"/>
              </a:rPr>
              <a:t>экз</a:t>
            </a:r>
            <a:r>
              <a:rPr lang="tt-RU" sz="1200" dirty="0">
                <a:latin typeface="Calibri" pitchFamily="34" charset="0"/>
              </a:rPr>
              <a:t>.</a:t>
            </a:r>
            <a:r>
              <a:rPr lang="ru-RU" sz="1200" b="1" dirty="0">
                <a:latin typeface="Calibri" pitchFamily="34" charset="0"/>
              </a:rPr>
              <a:t>                                        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Количество изданий: </a:t>
            </a:r>
            <a:r>
              <a:rPr lang="ru-RU" sz="1200" dirty="0">
                <a:latin typeface="Calibri" pitchFamily="34" charset="0"/>
              </a:rPr>
              <a:t>1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Регион распространения: </a:t>
            </a:r>
            <a:r>
              <a:rPr lang="ru-RU" sz="1200" dirty="0">
                <a:latin typeface="Calibri" pitchFamily="34" charset="0"/>
              </a:rPr>
              <a:t>Сабинский, </a:t>
            </a:r>
            <a:r>
              <a:rPr lang="ru-RU" sz="1200" dirty="0" err="1">
                <a:latin typeface="Calibri" pitchFamily="34" charset="0"/>
              </a:rPr>
              <a:t>Тюлячинский</a:t>
            </a:r>
            <a:r>
              <a:rPr lang="ru-RU" sz="1200" dirty="0">
                <a:latin typeface="Calibri" pitchFamily="34" charset="0"/>
              </a:rPr>
              <a:t> районы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Способ распространения: </a:t>
            </a:r>
            <a:r>
              <a:rPr lang="ru-RU" sz="1200" dirty="0">
                <a:latin typeface="Calibri" pitchFamily="34" charset="0"/>
              </a:rPr>
              <a:t>по подписке 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Формат изданий: </a:t>
            </a:r>
            <a:r>
              <a:rPr lang="ru-RU" sz="1200" dirty="0" smtClean="0">
                <a:latin typeface="Calibri" pitchFamily="34" charset="0"/>
              </a:rPr>
              <a:t>А-3, 800кв.см.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Периодичность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ru-RU" sz="1200" dirty="0">
                <a:latin typeface="Calibri" pitchFamily="34" charset="0"/>
              </a:rPr>
              <a:t>2 раза в неделю (среда, пятница)                                             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Количество полос:  </a:t>
            </a:r>
            <a:r>
              <a:rPr lang="ru-RU" sz="1200" dirty="0">
                <a:latin typeface="Calibri" pitchFamily="34" charset="0"/>
              </a:rPr>
              <a:t>среда</a:t>
            </a:r>
            <a:r>
              <a:rPr lang="ru-RU" sz="1200" b="1" dirty="0">
                <a:latin typeface="Calibri" pitchFamily="34" charset="0"/>
              </a:rPr>
              <a:t> – </a:t>
            </a:r>
            <a:r>
              <a:rPr lang="ru-RU" sz="1200" dirty="0">
                <a:latin typeface="Calibri" pitchFamily="34" charset="0"/>
              </a:rPr>
              <a:t>4,  в пятницу</a:t>
            </a:r>
          </a:p>
          <a:p>
            <a:r>
              <a:rPr lang="ru-RU" sz="1200" dirty="0">
                <a:latin typeface="Calibri" pitchFamily="34" charset="0"/>
              </a:rPr>
              <a:t> + </a:t>
            </a:r>
            <a:r>
              <a:rPr lang="tt-RU" sz="1200" dirty="0">
                <a:latin typeface="Calibri" pitchFamily="34" charset="0"/>
              </a:rPr>
              <a:t>12</a:t>
            </a:r>
            <a:r>
              <a:rPr lang="ru-RU" sz="1200" dirty="0">
                <a:latin typeface="Calibri" pitchFamily="34" charset="0"/>
              </a:rPr>
              <a:t> полосы </a:t>
            </a:r>
            <a:r>
              <a:rPr lang="tt-RU" sz="1200" dirty="0">
                <a:latin typeface="Calibri" pitchFamily="34" charset="0"/>
              </a:rPr>
              <a:t>“Атна вакыйгалары”</a:t>
            </a:r>
            <a:r>
              <a:rPr lang="ru-RU" sz="1200" dirty="0">
                <a:latin typeface="Calibri" pitchFamily="34" charset="0"/>
              </a:rPr>
              <a:t>                    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Язык: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</a:rPr>
              <a:t>татарский, русский</a:t>
            </a:r>
          </a:p>
          <a:p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Цветность: </a:t>
            </a:r>
            <a:r>
              <a:rPr lang="ru-RU" sz="1200" dirty="0">
                <a:latin typeface="Calibri" pitchFamily="34" charset="0"/>
              </a:rPr>
              <a:t>ч/б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260350" y="4499992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>
                <a:solidFill>
                  <a:srgbClr val="008000"/>
                </a:solidFill>
                <a:latin typeface="Calibri" pitchFamily="34" charset="0"/>
              </a:rPr>
              <a:t>Размещение  модульной рекламы:</a:t>
            </a:r>
            <a:endParaRPr lang="ru-RU" sz="1400" dirty="0">
              <a:solidFill>
                <a:srgbClr val="008000"/>
              </a:solidFill>
              <a:latin typeface="Calibr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14252"/>
              </p:ext>
            </p:extLst>
          </p:nvPr>
        </p:nvGraphicFramePr>
        <p:xfrm>
          <a:off x="332656" y="4807568"/>
          <a:ext cx="2341684" cy="39408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550"/>
                <a:gridCol w="742315"/>
                <a:gridCol w="500819"/>
              </a:tblGrid>
              <a:tr h="119074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66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1/2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полосы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(350 </a:t>
                      </a:r>
                      <a:r>
                        <a:rPr lang="ru-RU" sz="1000" b="1" dirty="0" err="1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кв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/см)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095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1/4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полосы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(175 </a:t>
                      </a:r>
                      <a:r>
                        <a:rPr lang="ru-RU" sz="1000" b="1" dirty="0" err="1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кв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/см)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1/8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полосы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(87,5 </a:t>
                      </a:r>
                      <a:r>
                        <a:rPr lang="ru-RU" sz="1000" b="1" dirty="0" err="1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кв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/см)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1/16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полосы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(43,75) </a:t>
                      </a:r>
                      <a:r>
                        <a:rPr lang="ru-RU" sz="1000" b="1" dirty="0" err="1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кв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/см)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52738" y="6664275"/>
            <a:ext cx="3816350" cy="1508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1200" b="1" u="sng" dirty="0">
                <a:solidFill>
                  <a:srgbClr val="669900"/>
                </a:solidFill>
              </a:rPr>
              <a:t>С</a:t>
            </a:r>
            <a:r>
              <a:rPr lang="ru-RU" sz="1200" b="1" u="sng" dirty="0" err="1">
                <a:solidFill>
                  <a:srgbClr val="669900"/>
                </a:solidFill>
              </a:rPr>
              <a:t>тоимость</a:t>
            </a:r>
            <a:r>
              <a:rPr lang="ru-RU" sz="1200" b="1" u="sng" dirty="0">
                <a:solidFill>
                  <a:srgbClr val="669900"/>
                </a:solidFill>
              </a:rPr>
              <a:t>  размещения высчитывается  по  формуле:</a:t>
            </a:r>
            <a:endParaRPr lang="ru-RU" sz="1200" dirty="0">
              <a:solidFill>
                <a:srgbClr val="6699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1000" b="1" dirty="0">
                <a:solidFill>
                  <a:srgbClr val="92D050"/>
                </a:solidFill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Объем  размещения  (</a:t>
            </a:r>
            <a:r>
              <a:rPr lang="ru-RU" sz="1000" b="1" dirty="0" err="1"/>
              <a:t>кв.см</a:t>
            </a:r>
            <a:r>
              <a:rPr lang="ru-RU" sz="1000" b="1" dirty="0"/>
              <a:t>.) </a:t>
            </a:r>
            <a:r>
              <a:rPr lang="ru-RU" sz="1000" b="1" baseline="30000" dirty="0"/>
              <a:t>1</a:t>
            </a:r>
            <a:r>
              <a:rPr lang="en-US" sz="1000" b="1" baseline="30000" dirty="0"/>
              <a:t>     </a:t>
            </a:r>
            <a:r>
              <a:rPr lang="ru-RU" sz="1000" b="1" dirty="0"/>
              <a:t>×</a:t>
            </a:r>
            <a:r>
              <a:rPr lang="ru-RU" sz="1000" b="1" baseline="30000" dirty="0"/>
              <a:t>2</a:t>
            </a:r>
            <a:r>
              <a:rPr lang="en-US" sz="1000" b="1" baseline="30000" dirty="0"/>
              <a:t>    </a:t>
            </a:r>
            <a:r>
              <a:rPr lang="ru-RU" sz="1000" b="1" dirty="0"/>
              <a:t>Стоимость  за 1 кв.см.</a:t>
            </a:r>
            <a:r>
              <a:rPr lang="ru-RU" sz="1000" b="1" baseline="30000" dirty="0"/>
              <a:t>3</a:t>
            </a:r>
            <a:endParaRPr lang="ru-RU" sz="1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aseline="30000" dirty="0"/>
              <a:t> </a:t>
            </a:r>
            <a:endParaRPr lang="ru-RU" sz="1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baseline="30000" dirty="0"/>
              <a:t>1</a:t>
            </a:r>
            <a:r>
              <a:rPr lang="ru-RU" sz="1000" i="1" dirty="0"/>
              <a:t>Сумма  объемов  размещения  от одного  юридического  или физического лица  по  полосам размещения  за отчетный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/>
              <a:t> </a:t>
            </a:r>
            <a:r>
              <a:rPr lang="ru-RU" sz="1000" i="1" baseline="30000" dirty="0"/>
              <a:t>2</a:t>
            </a:r>
            <a:r>
              <a:rPr lang="ru-RU" sz="1000" i="1" dirty="0"/>
              <a:t>Символ  умножения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/>
              <a:t> </a:t>
            </a:r>
            <a:r>
              <a:rPr lang="ru-RU" sz="1000" i="1" baseline="30000" dirty="0"/>
              <a:t>3 </a:t>
            </a:r>
            <a:r>
              <a:rPr lang="ru-RU" sz="1000" i="1" dirty="0"/>
              <a:t>В </a:t>
            </a:r>
            <a:r>
              <a:rPr lang="ru-RU" sz="1000" i="1" dirty="0" err="1"/>
              <a:t>т.ч</a:t>
            </a:r>
            <a:r>
              <a:rPr lang="ru-RU" sz="1000" i="1" dirty="0"/>
              <a:t>. НДС </a:t>
            </a:r>
            <a:r>
              <a:rPr lang="ru-RU" sz="1000" i="1" dirty="0" smtClean="0"/>
              <a:t>20</a:t>
            </a:r>
            <a:r>
              <a:rPr lang="en-US" sz="1000" i="1" dirty="0" smtClean="0"/>
              <a:t>%</a:t>
            </a:r>
            <a:r>
              <a:rPr lang="ru-RU" sz="1000" i="1" dirty="0"/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916"/>
              </p:ext>
            </p:extLst>
          </p:nvPr>
        </p:nvGraphicFramePr>
        <p:xfrm>
          <a:off x="2846958" y="5305397"/>
          <a:ext cx="3822402" cy="1302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1910821"/>
                <a:gridCol w="1911581"/>
              </a:tblGrid>
              <a:tr h="202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Площадь  материала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Цена  за  1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</a:t>
                      </a:r>
                      <a:r>
                        <a:rPr lang="ru-RU" sz="1000" dirty="0" smtClean="0">
                          <a:effectLst/>
                        </a:rPr>
                        <a:t>400 </a:t>
                      </a:r>
                      <a:r>
                        <a:rPr lang="ru-RU" sz="1000" dirty="0">
                          <a:effectLst/>
                        </a:rPr>
                        <a:t>до </a:t>
                      </a:r>
                      <a:r>
                        <a:rPr lang="ru-RU" sz="1000" dirty="0" smtClean="0">
                          <a:effectLst/>
                        </a:rPr>
                        <a:t>800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</a:t>
                      </a:r>
                      <a:r>
                        <a:rPr lang="ru-RU" sz="1000" dirty="0" smtClean="0">
                          <a:effectLst/>
                        </a:rPr>
                        <a:t>350 </a:t>
                      </a:r>
                      <a:r>
                        <a:rPr lang="ru-RU" sz="1000" dirty="0">
                          <a:effectLst/>
                        </a:rPr>
                        <a:t>до </a:t>
                      </a:r>
                      <a:r>
                        <a:rPr lang="ru-RU" sz="1000" dirty="0" smtClean="0">
                          <a:effectLst/>
                        </a:rPr>
                        <a:t>399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37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225 до 349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39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145 до 224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50 до 144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1 до 49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-603250" y="27003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1048" y="3275856"/>
            <a:ext cx="2880320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Нас читают по всему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Сабинскому району,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населением 32 тысячи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человек, в том числе Шемордане,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а также в </a:t>
            </a:r>
            <a:r>
              <a:rPr lang="ru-RU" sz="1200" b="1" i="1" dirty="0" err="1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Тюлячинском</a:t>
            </a:r>
            <a:r>
              <a:rPr lang="ru-RU" sz="1200" b="1" i="1" dirty="0">
                <a:solidFill>
                  <a:srgbClr val="008000"/>
                </a:solidFill>
                <a:effectLst>
                  <a:glow rad="800100">
                    <a:schemeClr val="bg1">
                      <a:alpha val="68000"/>
                    </a:schemeClr>
                  </a:glow>
                </a:effectLst>
                <a:latin typeface="+mn-lt"/>
              </a:rPr>
              <a:t> районе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8000"/>
              </a:solidFill>
              <a:effectLst>
                <a:glow rad="800100">
                  <a:schemeClr val="bg1">
                    <a:alpha val="68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8000"/>
              </a:solidFill>
              <a:effectLst>
                <a:glow rad="800100">
                  <a:schemeClr val="bg1">
                    <a:alpha val="68000"/>
                  </a:schemeClr>
                </a:glow>
              </a:effectLst>
              <a:latin typeface="+mn-lt"/>
            </a:endParaRP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2781300" y="8244408"/>
            <a:ext cx="3846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000" b="1" u="sng" dirty="0">
                <a:solidFill>
                  <a:srgbClr val="008000"/>
                </a:solidFill>
                <a:latin typeface="Calibri" pitchFamily="34" charset="0"/>
              </a:rPr>
              <a:t>Рекомендуемые  горизонтальные  размеры</a:t>
            </a:r>
            <a:r>
              <a:rPr lang="ru-RU" sz="1000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ru-RU" sz="1000" dirty="0">
                <a:latin typeface="Calibri" pitchFamily="34" charset="0"/>
              </a:rPr>
              <a:t>4 см,  6 см, 8 см, 12,5 см. </a:t>
            </a:r>
            <a:r>
              <a:rPr lang="ru-RU" sz="1000" i="1" dirty="0">
                <a:latin typeface="Calibri" pitchFamily="34" charset="0"/>
              </a:rPr>
              <a:t>За  несоблюдение  рекомендуемых  размеров  доплата 50 процентов.</a:t>
            </a:r>
          </a:p>
        </p:txBody>
      </p:sp>
      <p:pic>
        <p:nvPicPr>
          <p:cNvPr id="14351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1350" y="73025"/>
            <a:ext cx="8763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/>
          <p:nvPr/>
        </p:nvSpPr>
        <p:spPr>
          <a:xfrm>
            <a:off x="2132856" y="8897779"/>
            <a:ext cx="2719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Оговорка не является публичной офертой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066" y="4701115"/>
            <a:ext cx="787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68638" y="225425"/>
            <a:ext cx="3219450" cy="6445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8000"/>
                </a:solidFill>
              </a:rPr>
              <a:t>КАК СДЕЛАТЬ ВАШУ </a:t>
            </a:r>
            <a:br>
              <a:rPr lang="ru-RU" sz="2000" b="1" smtClean="0">
                <a:solidFill>
                  <a:srgbClr val="008000"/>
                </a:solidFill>
              </a:rPr>
            </a:br>
            <a:r>
              <a:rPr lang="ru-RU" sz="2000" b="1" smtClean="0">
                <a:solidFill>
                  <a:srgbClr val="008000"/>
                </a:solidFill>
              </a:rPr>
              <a:t>РЕКЛАМУ ЭФФЕКТИВНЕЙ?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10795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Группа 17"/>
          <p:cNvGrpSpPr>
            <a:grpSpLocks/>
          </p:cNvGrpSpPr>
          <p:nvPr/>
        </p:nvGrpSpPr>
        <p:grpSpPr bwMode="auto">
          <a:xfrm>
            <a:off x="484826" y="6102492"/>
            <a:ext cx="2868558" cy="481900"/>
            <a:chOff x="834032" y="6753287"/>
            <a:chExt cx="3096370" cy="481879"/>
          </a:xfrm>
        </p:grpSpPr>
        <p:pic>
          <p:nvPicPr>
            <p:cNvPr id="15480" name="Рисунок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4032" y="6753287"/>
              <a:ext cx="699540" cy="48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81" name="TextBox 10"/>
            <p:cNvSpPr txBox="1">
              <a:spLocks noChangeArrowheads="1"/>
            </p:cNvSpPr>
            <p:nvPr/>
          </p:nvSpPr>
          <p:spPr bwMode="auto">
            <a:xfrm>
              <a:off x="1494665" y="6927389"/>
              <a:ext cx="2435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8000"/>
                  </a:solidFill>
                  <a:latin typeface="Calibri" pitchFamily="34" charset="0"/>
                </a:rPr>
                <a:t>  Получите скидки: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62581"/>
              </p:ext>
            </p:extLst>
          </p:nvPr>
        </p:nvGraphicFramePr>
        <p:xfrm>
          <a:off x="316620" y="5160972"/>
          <a:ext cx="3069737" cy="94742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81091"/>
                <a:gridCol w="888646"/>
              </a:tblGrid>
              <a:tr h="12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 выбор  места  в  номере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50 %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полоса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100%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срочность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100%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перевод, услуги  журналиста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до  30%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услуги фотографа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оформление </a:t>
                      </a:r>
                      <a:r>
                        <a:rPr lang="ru-RU" sz="1000" dirty="0" smtClean="0">
                          <a:effectLst/>
                        </a:rPr>
                        <a:t>модуля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03610"/>
              </p:ext>
            </p:extLst>
          </p:nvPr>
        </p:nvGraphicFramePr>
        <p:xfrm>
          <a:off x="250459" y="1434156"/>
          <a:ext cx="6428816" cy="29858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4747504"/>
                <a:gridCol w="763944"/>
                <a:gridCol w="917368"/>
              </a:tblGrid>
              <a:tr h="439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Обычным шрифтом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(руб.)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Жирным шрифтом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(слово)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 от частных лиц (слово)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частных лиц (1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юридических лиц (1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см.кв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Объявления  от  частных лиц (слово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Объявления о продаже  недвижимости, техники от юридических лиц, ИП (слово)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r>
                        <a:rPr lang="ru-RU" sz="100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Объявления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вакансиях,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ИП,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юридических лиц (слово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от частных лиц (1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от ИП, юридических лиц (1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от индивидуальных  предпринимателей, юридических лиц (слово) 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Благодарность (слово)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Благодарность  от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погорельцев, больных и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нуждающихся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бесплатно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Фотографии,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цветы на поздравлениях частным лицам 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Фотографии, цветы  на поздравлениях  юридическим </a:t>
                      </a:r>
                      <a:r>
                        <a:rPr lang="ru-RU" sz="1000" b="1" dirty="0" smtClean="0">
                          <a:effectLst/>
                        </a:rPr>
                        <a:t>лицам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100 </a:t>
                      </a:r>
                      <a:r>
                        <a:rPr lang="ru-RU" sz="1000" dirty="0">
                          <a:effectLst/>
                        </a:rPr>
                        <a:t>руб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</a:rPr>
                        <a:t>Информационное</a:t>
                      </a:r>
                      <a:r>
                        <a:rPr lang="ru-RU" sz="1000" b="1" baseline="0" dirty="0" smtClean="0">
                          <a:effectLst/>
                        </a:rPr>
                        <a:t> сообщение не являющееся рекламой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effectLst/>
                        </a:rPr>
                        <a:t>(Публикуется как новость)    (1  </a:t>
                      </a:r>
                      <a:r>
                        <a:rPr lang="ru-RU" sz="1000" b="1" baseline="0" dirty="0" err="1" smtClean="0">
                          <a:effectLst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</a:rPr>
                        <a:t>.)</a:t>
                      </a:r>
                      <a:endParaRPr lang="ru-RU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6 </a:t>
                      </a:r>
                      <a:r>
                        <a:rPr lang="ru-RU" sz="1000" dirty="0" err="1" smtClean="0">
                          <a:effectLst/>
                        </a:rPr>
                        <a:t>руб</a:t>
                      </a:r>
                      <a:endParaRPr lang="ru-RU" sz="10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40" name="Rectangle 2"/>
          <p:cNvSpPr>
            <a:spLocks noChangeArrowheads="1"/>
          </p:cNvSpPr>
          <p:nvPr/>
        </p:nvSpPr>
        <p:spPr bwMode="auto">
          <a:xfrm>
            <a:off x="-76200" y="3059832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5441" name="Прямоугольник 14"/>
          <p:cNvSpPr>
            <a:spLocks noChangeArrowheads="1"/>
          </p:cNvSpPr>
          <p:nvPr/>
        </p:nvSpPr>
        <p:spPr bwMode="auto">
          <a:xfrm>
            <a:off x="188913" y="899592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8000"/>
                </a:solidFill>
                <a:latin typeface="Calibri" pitchFamily="34" charset="0"/>
              </a:rPr>
              <a:t>Стоимость  рекламы,  объявлений  в зависимости  от </a:t>
            </a:r>
          </a:p>
          <a:p>
            <a:r>
              <a:rPr lang="ru-RU" sz="1400" b="1" dirty="0">
                <a:solidFill>
                  <a:srgbClr val="008000"/>
                </a:solidFill>
                <a:latin typeface="Calibri" pitchFamily="34" charset="0"/>
              </a:rPr>
              <a:t>количества слов (строчное  размещение) (цена  указана  с НДС)</a:t>
            </a:r>
            <a:endParaRPr lang="ru-RU" sz="14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9000" y="4814672"/>
            <a:ext cx="3240088" cy="1615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материалов  частных лиц, посвященных  знаменательным  датам </a:t>
            </a:r>
            <a:r>
              <a:rPr lang="ru-RU" sz="900" dirty="0"/>
              <a:t>– 15 руб. за </a:t>
            </a:r>
            <a:r>
              <a:rPr lang="ru-RU" sz="900" dirty="0" err="1"/>
              <a:t>кв.см</a:t>
            </a:r>
            <a:r>
              <a:rPr lang="ru-RU" sz="900" dirty="0"/>
              <a:t>. (кроме  объявлений, поздравлений,  соболезнований)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соболезнования  от  юридических  лиц.</a:t>
            </a:r>
            <a:r>
              <a:rPr lang="ru-RU" sz="900" dirty="0"/>
              <a:t>  1 печатное  слово – </a:t>
            </a:r>
            <a:r>
              <a:rPr lang="ru-RU" sz="900" dirty="0" smtClean="0"/>
              <a:t>35 </a:t>
            </a:r>
            <a:r>
              <a:rPr lang="ru-RU" sz="900" dirty="0"/>
              <a:t>руб.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размещения  в рубрику  «Знакомство</a:t>
            </a:r>
            <a:r>
              <a:rPr lang="ru-RU" sz="900" dirty="0"/>
              <a:t>», площадью 1 </a:t>
            </a:r>
            <a:r>
              <a:rPr lang="ru-RU" sz="900" dirty="0" err="1"/>
              <a:t>кв.см</a:t>
            </a:r>
            <a:r>
              <a:rPr lang="ru-RU" sz="900" dirty="0"/>
              <a:t> – </a:t>
            </a:r>
            <a:r>
              <a:rPr lang="ru-RU" sz="900" dirty="0" smtClean="0"/>
              <a:t>31 руб</a:t>
            </a:r>
            <a:r>
              <a:rPr lang="ru-RU" sz="900" dirty="0"/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Размещение  объявления о находке</a:t>
            </a:r>
            <a:r>
              <a:rPr lang="ru-RU" sz="900" dirty="0"/>
              <a:t> – бесплатно.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соболезнования  от частных лиц</a:t>
            </a:r>
            <a:r>
              <a:rPr lang="ru-RU" sz="900" dirty="0"/>
              <a:t> – </a:t>
            </a:r>
            <a:r>
              <a:rPr lang="ru-RU" sz="900" dirty="0" smtClean="0"/>
              <a:t>20 руб</a:t>
            </a:r>
            <a:r>
              <a:rPr lang="ru-RU" sz="900" dirty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i="1" dirty="0"/>
              <a:t>Цены  могут  быть  изменены  в соответствии  с условиями договора.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60648" y="4716016"/>
            <a:ext cx="2458450" cy="5232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latin typeface="+mn-lt"/>
              </a:rPr>
              <a:t>Закажите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latin typeface="+mn-lt"/>
              </a:rPr>
              <a:t>дополнительные услуги:</a:t>
            </a:r>
          </a:p>
        </p:txBody>
      </p:sp>
      <p:grpSp>
        <p:nvGrpSpPr>
          <p:cNvPr id="15446" name="Группа 23"/>
          <p:cNvGrpSpPr>
            <a:grpSpLocks/>
          </p:cNvGrpSpPr>
          <p:nvPr/>
        </p:nvGrpSpPr>
        <p:grpSpPr bwMode="auto">
          <a:xfrm>
            <a:off x="3294606" y="6515318"/>
            <a:ext cx="3508876" cy="1335758"/>
            <a:chOff x="3281300" y="6047000"/>
            <a:chExt cx="3509223" cy="139544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281300" y="6084168"/>
              <a:ext cx="3396500" cy="13582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78" name="Прямоугольник 22"/>
            <p:cNvSpPr>
              <a:spLocks noChangeArrowheads="1"/>
            </p:cNvSpPr>
            <p:nvPr/>
          </p:nvSpPr>
          <p:spPr bwMode="auto">
            <a:xfrm>
              <a:off x="3717031" y="6047000"/>
              <a:ext cx="3073492" cy="12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Готовый  рекламный  и информационный  материалы  в текущий  номер  должны  быть  предоставлен  заказчиком  </a:t>
              </a:r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не позднее,  чем  за 3 (три) рабочих  дня 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до  выхода  газеты. В противном  случае  материал  будет считаться  </a:t>
              </a:r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срочным. </a:t>
              </a:r>
            </a:p>
            <a:p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Минимальный  размер шрифта </a:t>
              </a:r>
              <a:r>
                <a:rPr lang="ru-RU" sz="1000" b="1" dirty="0" smtClean="0">
                  <a:solidFill>
                    <a:srgbClr val="000000"/>
                  </a:solidFill>
                  <a:latin typeface="Calibri" pitchFamily="34" charset="0"/>
                </a:rPr>
                <a:t>в </a:t>
              </a:r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рекламе </a:t>
              </a:r>
              <a:r>
                <a:rPr lang="ru-RU" sz="1000" b="1" dirty="0" smtClean="0">
                  <a:solidFill>
                    <a:srgbClr val="000000"/>
                  </a:solidFill>
                  <a:latin typeface="Calibri" pitchFamily="34" charset="0"/>
                </a:rPr>
                <a:t>                            9 кегль</a:t>
              </a:r>
              <a:r>
                <a:rPr lang="ru-RU" sz="1000" dirty="0" smtClean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(образец: </a:t>
              </a:r>
              <a:r>
                <a:rPr lang="ru-RU" sz="800" dirty="0">
                  <a:solidFill>
                    <a:srgbClr val="000000"/>
                  </a:solidFill>
                  <a:latin typeface="Calibri" pitchFamily="34" charset="0"/>
                </a:rPr>
                <a:t>машина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</a:p>
          </p:txBody>
        </p:sp>
        <p:pic>
          <p:nvPicPr>
            <p:cNvPr id="15479" name="Рисунок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1768" y="6117946"/>
              <a:ext cx="433516" cy="125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447" name="Группа 28"/>
          <p:cNvGrpSpPr>
            <a:grpSpLocks/>
          </p:cNvGrpSpPr>
          <p:nvPr/>
        </p:nvGrpSpPr>
        <p:grpSpPr bwMode="auto">
          <a:xfrm>
            <a:off x="373361" y="7923754"/>
            <a:ext cx="6408439" cy="1085414"/>
            <a:chOff x="147768" y="7949692"/>
            <a:chExt cx="6521592" cy="71366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7768" y="7949692"/>
              <a:ext cx="6521592" cy="65445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76" name="TextBox 25"/>
            <p:cNvSpPr txBox="1">
              <a:spLocks noChangeArrowheads="1"/>
            </p:cNvSpPr>
            <p:nvPr/>
          </p:nvSpPr>
          <p:spPr bwMode="auto">
            <a:xfrm>
              <a:off x="221779" y="7995554"/>
              <a:ext cx="6438994" cy="66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008000"/>
                  </a:solidFill>
                  <a:latin typeface="Calibri" pitchFamily="34" charset="0"/>
                </a:rPr>
                <a:t>СВЯЖИТЕСЬ </a:t>
              </a:r>
              <a:r>
                <a:rPr lang="ru-RU" sz="1200" b="1" dirty="0">
                  <a:solidFill>
                    <a:srgbClr val="008000"/>
                  </a:solidFill>
                  <a:latin typeface="Calibri" pitchFamily="34" charset="0"/>
                </a:rPr>
                <a:t>С НАМИ И ВЫЯСНИТЕ ВСЕ САМЫЕ ЛУЧШИЕ УСЛОВИЯ ДЛЯ ВАС!</a:t>
              </a:r>
            </a:p>
            <a:p>
              <a:r>
                <a:rPr lang="ru-RU" sz="1200" b="1" u="sng" dirty="0">
                  <a:solidFill>
                    <a:srgbClr val="008000"/>
                  </a:solidFill>
                  <a:latin typeface="Calibri" pitchFamily="34" charset="0"/>
                </a:rPr>
                <a:t>Адрес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: 422060, РТ, </a:t>
              </a:r>
              <a:r>
                <a:rPr lang="ru-RU" sz="1200" dirty="0" err="1">
                  <a:solidFill>
                    <a:srgbClr val="008000"/>
                  </a:solidFill>
                  <a:latin typeface="Calibri" pitchFamily="34" charset="0"/>
                </a:rPr>
                <a:t>п.г.т.Богатые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  <a:r>
                <a:rPr lang="ru-RU" sz="1200" dirty="0" err="1">
                  <a:solidFill>
                    <a:srgbClr val="008000"/>
                  </a:solidFill>
                  <a:latin typeface="Calibri" pitchFamily="34" charset="0"/>
                </a:rPr>
                <a:t>Сабы,ул.Тукая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, 95.</a:t>
              </a:r>
            </a:p>
            <a:p>
              <a:r>
                <a:rPr lang="ru-RU" sz="1200" b="1" u="sng" dirty="0">
                  <a:solidFill>
                    <a:srgbClr val="008000"/>
                  </a:solidFill>
                  <a:latin typeface="Calibri" pitchFamily="34" charset="0"/>
                </a:rPr>
                <a:t>Тел/факс: 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8(84362) 23058, 23858, 23509  Е-</a:t>
              </a:r>
              <a:r>
                <a:rPr lang="en-US" sz="1200" dirty="0">
                  <a:solidFill>
                    <a:srgbClr val="008000"/>
                  </a:solidFill>
                  <a:latin typeface="Calibri" pitchFamily="34" charset="0"/>
                </a:rPr>
                <a:t>mail: </a:t>
              </a:r>
              <a:r>
                <a:rPr lang="en-US" sz="1200" dirty="0" smtClean="0">
                  <a:solidFill>
                    <a:srgbClr val="008000"/>
                  </a:solidFill>
                  <a:latin typeface="Calibri" pitchFamily="34" charset="0"/>
                  <a:hlinkClick r:id="rId7"/>
                </a:rPr>
                <a:t>sabatannar@rambler.ru</a:t>
              </a:r>
              <a:r>
                <a:rPr lang="ru-RU" sz="1200" dirty="0" smtClean="0">
                  <a:solidFill>
                    <a:srgbClr val="008000"/>
                  </a:solidFill>
                  <a:latin typeface="Calibri" pitchFamily="34" charset="0"/>
                </a:rPr>
                <a:t>, 			                    </a:t>
              </a:r>
              <a:r>
                <a:rPr lang="en-US" sz="1200" dirty="0" err="1" smtClean="0">
                  <a:solidFill>
                    <a:srgbClr val="008000"/>
                  </a:solidFill>
                  <a:latin typeface="Calibri" pitchFamily="34" charset="0"/>
                  <a:hlinkClick r:id="rId8"/>
                </a:rPr>
                <a:t>saba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  <a:hlinkClick r:id="rId8"/>
                </a:rPr>
                <a:t>-</a:t>
              </a:r>
              <a:r>
                <a:rPr lang="en-US" sz="1200" dirty="0">
                  <a:solidFill>
                    <a:srgbClr val="008000"/>
                  </a:solidFill>
                  <a:latin typeface="Calibri" pitchFamily="34" charset="0"/>
                  <a:hlinkClick r:id="rId8"/>
                </a:rPr>
                <a:t>tannary@tatmedia.com</a:t>
              </a:r>
              <a:endParaRPr lang="ru-RU" sz="1200" dirty="0">
                <a:solidFill>
                  <a:srgbClr val="008000"/>
                </a:solidFill>
                <a:latin typeface="Calibri" pitchFamily="34" charset="0"/>
              </a:endParaRPr>
            </a:p>
            <a:p>
              <a:r>
                <a:rPr lang="ru-RU" sz="900" dirty="0">
                  <a:latin typeface="Calibri" pitchFamily="34" charset="0"/>
                </a:rPr>
                <a:t>                                                                                                                            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                                                                                         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64812"/>
              </p:ext>
            </p:extLst>
          </p:nvPr>
        </p:nvGraphicFramePr>
        <p:xfrm>
          <a:off x="260648" y="6565755"/>
          <a:ext cx="3057059" cy="1306848"/>
        </p:xfrm>
        <a:graphic>
          <a:graphicData uri="http://schemas.openxmlformats.org/drawingml/2006/table">
            <a:tbl>
              <a:tblPr/>
              <a:tblGrid>
                <a:gridCol w="2139271"/>
                <a:gridCol w="917788"/>
              </a:tblGrid>
              <a:tr h="24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3-4 размещения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размещений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размещений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размещений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8-9 размещений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8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 размещение  социальной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рекламы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425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10 размещений 10ая  – бесплатно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3"/>
          <p:cNvSpPr txBox="1"/>
          <p:nvPr/>
        </p:nvSpPr>
        <p:spPr>
          <a:xfrm>
            <a:off x="2132856" y="8897779"/>
            <a:ext cx="2719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Оговорка не является публичной офертой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7082</TotalTime>
  <Words>1192</Words>
  <Application>Microsoft Office PowerPoint</Application>
  <PresentationFormat>Экран (4:3)</PresentationFormat>
  <Paragraphs>302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ПРАЙС-ЛИСТ      на размещение рекламы, информационных материалов, социальной рекламы  в электронной  газете «Саба таңнары» - saby-rt.ru  Утвержден: приказом  руководителя филиала АО «ТАТМЕДИА» «Редакция газеты «Саба таннары»  №29    от  28.04.2022 года.  Вступает в силу  01.05.2022 г. </vt:lpstr>
      <vt:lpstr>Презентация PowerPoint</vt:lpstr>
      <vt:lpstr>ПРАЙС-ЛИСТ      на публикацию рекламы,  информационных материалов, социальной рекламы  в  газете «Саба таңнары»  УТВЕРЖДЕН: Приказом руководителя филиала АО «ТАТМЕДИА»  «Редакция газеты «Саба таннары» №29  от 28.04.2022 года.  Вступает в силу  01.05.2022 г.</vt:lpstr>
      <vt:lpstr>КАК СДЕЛАТЬ ВАШУ  РЕКЛАМУ ЭФФЕКТИВНЕЙ?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Алсу</dc:creator>
  <cp:lastModifiedBy>GI</cp:lastModifiedBy>
  <cp:revision>177</cp:revision>
  <cp:lastPrinted>2021-06-24T11:48:27Z</cp:lastPrinted>
  <dcterms:created xsi:type="dcterms:W3CDTF">2014-12-25T11:34:28Z</dcterms:created>
  <dcterms:modified xsi:type="dcterms:W3CDTF">2022-04-28T11:10:22Z</dcterms:modified>
</cp:coreProperties>
</file>